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Source Han Sans CN Bold" panose="020B0800000000000000" charset="-122"/>
      <p:bold r:id="rId18"/>
    </p:embeddedFont>
    <p:embeddedFont>
      <p:font typeface="Source Han Sans" panose="020B0500000000000000" charset="-122"/>
      <p:regular r:id="rId19"/>
    </p:embeddedFont>
    <p:embeddedFont>
      <p:font typeface="OPPOSans H" panose="00020600040101010101" charset="-122"/>
      <p:regular r:id="rId20"/>
    </p:embeddedFont>
    <p:embeddedFont>
      <p:font typeface="OPPOSans B" panose="00020600040101010101" charset="-122"/>
      <p:regular r:id="rId21"/>
    </p:embeddedFont>
    <p:embeddedFont>
      <p:font typeface="等线" panose="02010600030101010101" charset="-122"/>
      <p:regular r:id="rId22"/>
    </p:embeddedFont>
    <p:embeddedFont>
      <p:font typeface="汉仪书宋二简" panose="02010600000101010101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3105750" y="2543484"/>
            <a:ext cx="1801530" cy="1801512"/>
          </a:xfrm>
          <a:prstGeom prst="ellipse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674661" y="5486962"/>
            <a:ext cx="2636743" cy="356891"/>
          </a:xfrm>
          <a:prstGeom prst="snip2DiagRect">
            <a:avLst>
              <a:gd name="adj1" fmla="val 0"/>
              <a:gd name="adj2" fmla="val 3116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5614608"/>
            <a:ext cx="549027" cy="309245"/>
          </a:xfrm>
          <a:custGeom>
            <a:avLst/>
            <a:gdLst>
              <a:gd name="connsiteX0" fmla="*/ 1 w 549027"/>
              <a:gd name="connsiteY0" fmla="*/ 0 h 309245"/>
              <a:gd name="connsiteX1" fmla="*/ 81916 w 549027"/>
              <a:gd name="connsiteY1" fmla="*/ 0 h 309245"/>
              <a:gd name="connsiteX2" fmla="*/ 81916 w 549027"/>
              <a:gd name="connsiteY2" fmla="*/ 226060 h 309245"/>
              <a:gd name="connsiteX3" fmla="*/ 549027 w 549027"/>
              <a:gd name="connsiteY3" fmla="*/ 226060 h 309245"/>
              <a:gd name="connsiteX4" fmla="*/ 549027 w 549027"/>
              <a:gd name="connsiteY4" fmla="*/ 309245 h 309245"/>
              <a:gd name="connsiteX5" fmla="*/ 0 w 549027"/>
              <a:gd name="connsiteY5" fmla="*/ 309245 h 309245"/>
              <a:gd name="connsiteX6" fmla="*/ 0 w 549027"/>
              <a:gd name="connsiteY6" fmla="*/ 226060 h 309245"/>
              <a:gd name="connsiteX7" fmla="*/ 1 w 549027"/>
              <a:gd name="connsiteY7" fmla="*/ 226060 h 309245"/>
            </a:gdLst>
            <a:ahLst/>
            <a:cxnLst/>
            <a:rect l="l" t="t" r="r" b="b"/>
            <a:pathLst>
              <a:path w="549027" h="309245">
                <a:moveTo>
                  <a:pt x="1" y="0"/>
                </a:moveTo>
                <a:lnTo>
                  <a:pt x="81916" y="0"/>
                </a:lnTo>
                <a:lnTo>
                  <a:pt x="81916" y="226060"/>
                </a:lnTo>
                <a:lnTo>
                  <a:pt x="549027" y="226060"/>
                </a:lnTo>
                <a:lnTo>
                  <a:pt x="549027" y="309245"/>
                </a:lnTo>
                <a:lnTo>
                  <a:pt x="0" y="309245"/>
                </a:lnTo>
                <a:lnTo>
                  <a:pt x="0" y="226060"/>
                </a:lnTo>
                <a:lnTo>
                  <a:pt x="1" y="22606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2963106" y="5293740"/>
            <a:ext cx="290831" cy="549027"/>
          </a:xfrm>
          <a:custGeom>
            <a:avLst/>
            <a:gdLst>
              <a:gd name="connsiteX0" fmla="*/ 0 w 290831"/>
              <a:gd name="connsiteY0" fmla="*/ 81916 h 549027"/>
              <a:gd name="connsiteX1" fmla="*/ 0 w 290831"/>
              <a:gd name="connsiteY1" fmla="*/ 0 h 549027"/>
              <a:gd name="connsiteX2" fmla="*/ 290831 w 290831"/>
              <a:gd name="connsiteY2" fmla="*/ 0 h 549027"/>
              <a:gd name="connsiteX3" fmla="*/ 290831 w 290831"/>
              <a:gd name="connsiteY3" fmla="*/ 81916 h 549027"/>
              <a:gd name="connsiteX4" fmla="*/ 83186 w 290831"/>
              <a:gd name="connsiteY4" fmla="*/ 81916 h 549027"/>
              <a:gd name="connsiteX5" fmla="*/ 83186 w 290831"/>
              <a:gd name="connsiteY5" fmla="*/ 549027 h 549027"/>
              <a:gd name="connsiteX6" fmla="*/ 1 w 290831"/>
              <a:gd name="connsiteY6" fmla="*/ 549027 h 549027"/>
              <a:gd name="connsiteX7" fmla="*/ 1 w 290831"/>
              <a:gd name="connsiteY7" fmla="*/ 81916 h 549027"/>
            </a:gdLst>
            <a:ahLst/>
            <a:cxnLst/>
            <a:rect l="l" t="t" r="r" b="b"/>
            <a:pathLst>
              <a:path w="290831" h="549027">
                <a:moveTo>
                  <a:pt x="0" y="81916"/>
                </a:moveTo>
                <a:lnTo>
                  <a:pt x="0" y="0"/>
                </a:lnTo>
                <a:lnTo>
                  <a:pt x="290831" y="0"/>
                </a:lnTo>
                <a:lnTo>
                  <a:pt x="290831" y="81916"/>
                </a:lnTo>
                <a:lnTo>
                  <a:pt x="83186" y="81916"/>
                </a:lnTo>
                <a:lnTo>
                  <a:pt x="83186" y="549027"/>
                </a:lnTo>
                <a:lnTo>
                  <a:pt x="1" y="549027"/>
                </a:lnTo>
                <a:lnTo>
                  <a:pt x="1" y="81916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1">
            <a:off x="712598" y="5347400"/>
            <a:ext cx="1998726" cy="102108"/>
          </a:xfrm>
          <a:custGeom>
            <a:avLst/>
            <a:gdLst>
              <a:gd name="connsiteX0" fmla="*/ 557336 w 1998726"/>
              <a:gd name="connsiteY0" fmla="*/ 102108 h 102108"/>
              <a:gd name="connsiteX1" fmla="*/ 773430 w 1998726"/>
              <a:gd name="connsiteY1" fmla="*/ 102108 h 102108"/>
              <a:gd name="connsiteX2" fmla="*/ 1732026 w 1998726"/>
              <a:gd name="connsiteY2" fmla="*/ 102108 h 102108"/>
              <a:gd name="connsiteX3" fmla="*/ 1948120 w 1998726"/>
              <a:gd name="connsiteY3" fmla="*/ 102108 h 102108"/>
              <a:gd name="connsiteX4" fmla="*/ 1998726 w 1998726"/>
              <a:gd name="connsiteY4" fmla="*/ 49530 h 102108"/>
              <a:gd name="connsiteX5" fmla="*/ 1681420 w 1998726"/>
              <a:gd name="connsiteY5" fmla="*/ 49530 h 102108"/>
              <a:gd name="connsiteX6" fmla="*/ 1489062 w 1998726"/>
              <a:gd name="connsiteY6" fmla="*/ 49530 h 102108"/>
              <a:gd name="connsiteX7" fmla="*/ 1441390 w 1998726"/>
              <a:gd name="connsiteY7" fmla="*/ 0 h 102108"/>
              <a:gd name="connsiteX8" fmla="*/ 1225296 w 1998726"/>
              <a:gd name="connsiteY8" fmla="*/ 0 h 102108"/>
              <a:gd name="connsiteX9" fmla="*/ 266700 w 1998726"/>
              <a:gd name="connsiteY9" fmla="*/ 0 h 102108"/>
              <a:gd name="connsiteX10" fmla="*/ 50606 w 1998726"/>
              <a:gd name="connsiteY10" fmla="*/ 0 h 102108"/>
              <a:gd name="connsiteX11" fmla="*/ 0 w 1998726"/>
              <a:gd name="connsiteY11" fmla="*/ 52578 h 102108"/>
              <a:gd name="connsiteX12" fmla="*/ 317306 w 1998726"/>
              <a:gd name="connsiteY12" fmla="*/ 52578 h 102108"/>
              <a:gd name="connsiteX13" fmla="*/ 509664 w 1998726"/>
              <a:gd name="connsiteY13" fmla="*/ 52578 h 102108"/>
            </a:gdLst>
            <a:ahLst/>
            <a:cxnLst/>
            <a:rect l="l" t="t" r="r" b="b"/>
            <a:pathLst>
              <a:path w="1998726" h="102108">
                <a:moveTo>
                  <a:pt x="557336" y="102108"/>
                </a:moveTo>
                <a:lnTo>
                  <a:pt x="773430" y="102108"/>
                </a:lnTo>
                <a:lnTo>
                  <a:pt x="1732026" y="102108"/>
                </a:lnTo>
                <a:lnTo>
                  <a:pt x="1948120" y="102108"/>
                </a:lnTo>
                <a:lnTo>
                  <a:pt x="1998726" y="49530"/>
                </a:lnTo>
                <a:lnTo>
                  <a:pt x="1681420" y="49530"/>
                </a:lnTo>
                <a:lnTo>
                  <a:pt x="1489062" y="49530"/>
                </a:lnTo>
                <a:lnTo>
                  <a:pt x="1441390" y="0"/>
                </a:lnTo>
                <a:lnTo>
                  <a:pt x="1225296" y="0"/>
                </a:lnTo>
                <a:lnTo>
                  <a:pt x="266700" y="0"/>
                </a:lnTo>
                <a:lnTo>
                  <a:pt x="50606" y="0"/>
                </a:lnTo>
                <a:lnTo>
                  <a:pt x="0" y="52578"/>
                </a:lnTo>
                <a:lnTo>
                  <a:pt x="317306" y="52578"/>
                </a:lnTo>
                <a:lnTo>
                  <a:pt x="509664" y="52578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81252" y="5775556"/>
            <a:ext cx="572768" cy="61644"/>
          </a:xfrm>
          <a:custGeom>
            <a:avLst/>
            <a:gdLst>
              <a:gd name="connsiteX0" fmla="*/ 758190 w 849630"/>
              <a:gd name="connsiteY0" fmla="*/ 0 h 91440"/>
              <a:gd name="connsiteX1" fmla="*/ 849630 w 849630"/>
              <a:gd name="connsiteY1" fmla="*/ 0 h 91440"/>
              <a:gd name="connsiteX2" fmla="*/ 849630 w 849630"/>
              <a:gd name="connsiteY2" fmla="*/ 91440 h 91440"/>
              <a:gd name="connsiteX3" fmla="*/ 758190 w 849630"/>
              <a:gd name="connsiteY3" fmla="*/ 91440 h 91440"/>
              <a:gd name="connsiteX4" fmla="*/ 568643 w 849630"/>
              <a:gd name="connsiteY4" fmla="*/ 0 h 91440"/>
              <a:gd name="connsiteX5" fmla="*/ 660083 w 849630"/>
              <a:gd name="connsiteY5" fmla="*/ 0 h 91440"/>
              <a:gd name="connsiteX6" fmla="*/ 660083 w 849630"/>
              <a:gd name="connsiteY6" fmla="*/ 91440 h 91440"/>
              <a:gd name="connsiteX7" fmla="*/ 568643 w 849630"/>
              <a:gd name="connsiteY7" fmla="*/ 91440 h 91440"/>
              <a:gd name="connsiteX8" fmla="*/ 379095 w 849630"/>
              <a:gd name="connsiteY8" fmla="*/ 0 h 91440"/>
              <a:gd name="connsiteX9" fmla="*/ 470535 w 849630"/>
              <a:gd name="connsiteY9" fmla="*/ 0 h 91440"/>
              <a:gd name="connsiteX10" fmla="*/ 470535 w 849630"/>
              <a:gd name="connsiteY10" fmla="*/ 91440 h 91440"/>
              <a:gd name="connsiteX11" fmla="*/ 379095 w 849630"/>
              <a:gd name="connsiteY11" fmla="*/ 91440 h 91440"/>
              <a:gd name="connsiteX12" fmla="*/ 189547 w 849630"/>
              <a:gd name="connsiteY12" fmla="*/ 0 h 91440"/>
              <a:gd name="connsiteX13" fmla="*/ 280987 w 849630"/>
              <a:gd name="connsiteY13" fmla="*/ 0 h 91440"/>
              <a:gd name="connsiteX14" fmla="*/ 280987 w 849630"/>
              <a:gd name="connsiteY14" fmla="*/ 91440 h 91440"/>
              <a:gd name="connsiteX15" fmla="*/ 189547 w 849630"/>
              <a:gd name="connsiteY15" fmla="*/ 91440 h 91440"/>
              <a:gd name="connsiteX16" fmla="*/ 0 w 849630"/>
              <a:gd name="connsiteY16" fmla="*/ 0 h 91440"/>
              <a:gd name="connsiteX17" fmla="*/ 91440 w 849630"/>
              <a:gd name="connsiteY17" fmla="*/ 0 h 91440"/>
              <a:gd name="connsiteX18" fmla="*/ 91440 w 849630"/>
              <a:gd name="connsiteY18" fmla="*/ 91440 h 91440"/>
              <a:gd name="connsiteX19" fmla="*/ 0 w 849630"/>
              <a:gd name="connsiteY19" fmla="*/ 91440 h 91440"/>
            </a:gdLst>
            <a:ahLst/>
            <a:cxnLst/>
            <a:rect l="l" t="t" r="r" b="b"/>
            <a:pathLst>
              <a:path w="849630" h="91440">
                <a:moveTo>
                  <a:pt x="758190" y="0"/>
                </a:moveTo>
                <a:lnTo>
                  <a:pt x="849630" y="0"/>
                </a:lnTo>
                <a:lnTo>
                  <a:pt x="849630" y="91440"/>
                </a:lnTo>
                <a:lnTo>
                  <a:pt x="758190" y="91440"/>
                </a:lnTo>
                <a:close/>
                <a:moveTo>
                  <a:pt x="568643" y="0"/>
                </a:moveTo>
                <a:lnTo>
                  <a:pt x="660083" y="0"/>
                </a:lnTo>
                <a:lnTo>
                  <a:pt x="660083" y="91440"/>
                </a:lnTo>
                <a:lnTo>
                  <a:pt x="568643" y="91440"/>
                </a:lnTo>
                <a:close/>
                <a:moveTo>
                  <a:pt x="379095" y="0"/>
                </a:moveTo>
                <a:lnTo>
                  <a:pt x="470535" y="0"/>
                </a:lnTo>
                <a:lnTo>
                  <a:pt x="470535" y="91440"/>
                </a:lnTo>
                <a:lnTo>
                  <a:pt x="379095" y="91440"/>
                </a:lnTo>
                <a:close/>
                <a:moveTo>
                  <a:pt x="189547" y="0"/>
                </a:moveTo>
                <a:lnTo>
                  <a:pt x="280987" y="0"/>
                </a:lnTo>
                <a:lnTo>
                  <a:pt x="280987" y="91440"/>
                </a:lnTo>
                <a:lnTo>
                  <a:pt x="189547" y="91440"/>
                </a:lnTo>
                <a:close/>
                <a:moveTo>
                  <a:pt x="0" y="0"/>
                </a:moveTo>
                <a:lnTo>
                  <a:pt x="91440" y="0"/>
                </a:lnTo>
                <a:lnTo>
                  <a:pt x="91440" y="91440"/>
                </a:lnTo>
                <a:lnTo>
                  <a:pt x="0" y="9144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3680" y="2692237"/>
            <a:ext cx="5817323" cy="16867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差分隐私平均共识学习答辩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1540000">
            <a:off x="145572" y="2276430"/>
            <a:ext cx="568802" cy="568802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544951">
            <a:off x="345735" y="2437954"/>
            <a:ext cx="168951" cy="248375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28445" y="5449255"/>
            <a:ext cx="1425828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吴嘉健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39792" y="5449255"/>
            <a:ext cx="1006540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6944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总结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884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-393699" y="762000"/>
            <a:ext cx="1688971" cy="3875267"/>
          </a:xfrm>
          <a:custGeom>
            <a:avLst/>
            <a:gdLst>
              <a:gd name="connsiteX0" fmla="*/ 997706 w 1688971"/>
              <a:gd name="connsiteY0" fmla="*/ 3875267 h 3875267"/>
              <a:gd name="connsiteX1" fmla="*/ 0 w 1688971"/>
              <a:gd name="connsiteY1" fmla="*/ 3875267 h 3875267"/>
              <a:gd name="connsiteX2" fmla="*/ 1131125 w 1688971"/>
              <a:gd name="connsiteY2" fmla="*/ 0 h 3875267"/>
              <a:gd name="connsiteX3" fmla="*/ 1688971 w 1688971"/>
              <a:gd name="connsiteY3" fmla="*/ 0 h 3875267"/>
              <a:gd name="connsiteX4" fmla="*/ 1688971 w 1688971"/>
              <a:gd name="connsiteY4" fmla="*/ 1507186 h 3875267"/>
            </a:gdLst>
            <a:ahLst/>
            <a:cxnLst/>
            <a:rect l="l" t="t" r="r" b="b"/>
            <a:pathLst>
              <a:path w="1688971" h="3875267">
                <a:moveTo>
                  <a:pt x="997706" y="3875267"/>
                </a:moveTo>
                <a:lnTo>
                  <a:pt x="0" y="3875267"/>
                </a:lnTo>
                <a:lnTo>
                  <a:pt x="1131125" y="0"/>
                </a:lnTo>
                <a:lnTo>
                  <a:pt x="1688971" y="0"/>
                </a:lnTo>
                <a:lnTo>
                  <a:pt x="1688971" y="1507186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01600" y="762000"/>
            <a:ext cx="1402694" cy="4790691"/>
          </a:xfrm>
          <a:custGeom>
            <a:avLst/>
            <a:gdLst>
              <a:gd name="connsiteX0" fmla="*/ 1017576 w 1402694"/>
              <a:gd name="connsiteY0" fmla="*/ 0 h 4790691"/>
              <a:gd name="connsiteX1" fmla="*/ 1402694 w 1402694"/>
              <a:gd name="connsiteY1" fmla="*/ 0 h 4790691"/>
              <a:gd name="connsiteX2" fmla="*/ 0 w 1402694"/>
              <a:gd name="connsiteY2" fmla="*/ 4790691 h 4790691"/>
              <a:gd name="connsiteX3" fmla="*/ 0 w 1402694"/>
              <a:gd name="connsiteY3" fmla="*/ 3475379 h 4790691"/>
            </a:gdLst>
            <a:ahLst/>
            <a:cxnLst/>
            <a:rect l="l" t="t" r="r" b="b"/>
            <a:pathLst>
              <a:path w="1402694" h="4790691">
                <a:moveTo>
                  <a:pt x="1017576" y="0"/>
                </a:moveTo>
                <a:lnTo>
                  <a:pt x="1402694" y="0"/>
                </a:lnTo>
                <a:lnTo>
                  <a:pt x="0" y="4790691"/>
                </a:lnTo>
                <a:lnTo>
                  <a:pt x="0" y="34753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0070396" y="3041488"/>
            <a:ext cx="2604136" cy="0"/>
          </a:xfrm>
          <a:prstGeom prst="line">
            <a:avLst/>
          </a:prstGeom>
          <a:noFill/>
          <a:ln w="6350" cap="sq">
            <a:solidFill>
              <a:srgbClr val="FFFFFF">
                <a:alpha val="40000"/>
              </a:srgb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7908561" y="1601971"/>
            <a:ext cx="933000" cy="6531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9900" y="2477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41412" y="2859052"/>
            <a:ext cx="8204200" cy="115062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该研究为隐私保护的分布式优化提供了</a:t>
            </a:r>
            <a:r>
              <a:rPr kumimoji="1" lang="zh-CN" altLang="en-US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新思路</a:t>
            </a:r>
            <a:r>
              <a:rPr kumimoji="1" lang="en-US" altLang="zh-CN" sz="2500" b="1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汉仪书宋二简" panose="02010600000101010101" charset="-122"/>
                <a:ea typeface="汉仪书宋二简" panose="02010600000101010101" charset="-122"/>
                <a:cs typeface="汉仪书宋二简" panose="02010600000101010101" charset="-122"/>
              </a:rPr>
              <a:t>，其研究思路可迁移至其他隐私敏感的多智能体场景。</a:t>
            </a: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85694" y="4767827"/>
            <a:ext cx="1533306" cy="2217173"/>
          </a:xfrm>
          <a:custGeom>
            <a:avLst/>
            <a:gdLst>
              <a:gd name="connsiteX0" fmla="*/ 647155 w 1533306"/>
              <a:gd name="connsiteY0" fmla="*/ 0 h 2217173"/>
              <a:gd name="connsiteX1" fmla="*/ 1533306 w 1533306"/>
              <a:gd name="connsiteY1" fmla="*/ 0 h 2217173"/>
              <a:gd name="connsiteX2" fmla="*/ 1533306 w 1533306"/>
              <a:gd name="connsiteY2" fmla="*/ 382501 h 2217173"/>
              <a:gd name="connsiteX3" fmla="*/ 1506607 w 1533306"/>
              <a:gd name="connsiteY3" fmla="*/ 473968 h 2217173"/>
              <a:gd name="connsiteX4" fmla="*/ 997749 w 1533306"/>
              <a:gd name="connsiteY4" fmla="*/ 2217173 h 2217173"/>
              <a:gd name="connsiteX5" fmla="*/ 0 w 1533306"/>
              <a:gd name="connsiteY5" fmla="*/ 2217173 h 2217173"/>
            </a:gdLst>
            <a:ahLst/>
            <a:cxnLst/>
            <a:rect l="l" t="t" r="r" b="b"/>
            <a:pathLst>
              <a:path w="1533306" h="2217173">
                <a:moveTo>
                  <a:pt x="647155" y="0"/>
                </a:moveTo>
                <a:lnTo>
                  <a:pt x="1533306" y="0"/>
                </a:lnTo>
                <a:lnTo>
                  <a:pt x="1533306" y="382501"/>
                </a:lnTo>
                <a:lnTo>
                  <a:pt x="1506607" y="473968"/>
                </a:lnTo>
                <a:lnTo>
                  <a:pt x="997749" y="2217173"/>
                </a:lnTo>
                <a:lnTo>
                  <a:pt x="0" y="22171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36139" y="3034016"/>
            <a:ext cx="1182861" cy="4039884"/>
          </a:xfrm>
          <a:custGeom>
            <a:avLst/>
            <a:gdLst>
              <a:gd name="connsiteX0" fmla="*/ 1182861 w 1182861"/>
              <a:gd name="connsiteY0" fmla="*/ 0 h 4039884"/>
              <a:gd name="connsiteX1" fmla="*/ 1182861 w 1182861"/>
              <a:gd name="connsiteY1" fmla="*/ 1315312 h 4039884"/>
              <a:gd name="connsiteX2" fmla="*/ 385118 w 1182861"/>
              <a:gd name="connsiteY2" fmla="*/ 4039884 h 4039884"/>
              <a:gd name="connsiteX3" fmla="*/ 0 w 1182861"/>
              <a:gd name="connsiteY3" fmla="*/ 4039884 h 4039884"/>
            </a:gdLst>
            <a:ahLst/>
            <a:cxnLst/>
            <a:rect l="l" t="t" r="r" b="b"/>
            <a:pathLst>
              <a:path w="1182861" h="4039884">
                <a:moveTo>
                  <a:pt x="1182861" y="0"/>
                </a:moveTo>
                <a:lnTo>
                  <a:pt x="1182861" y="1315312"/>
                </a:lnTo>
                <a:lnTo>
                  <a:pt x="385118" y="4039884"/>
                </a:lnTo>
                <a:lnTo>
                  <a:pt x="0" y="40398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-12700" y="1884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60400" y="3963608"/>
            <a:ext cx="549027" cy="309245"/>
          </a:xfrm>
          <a:custGeom>
            <a:avLst/>
            <a:gdLst>
              <a:gd name="connsiteX0" fmla="*/ 1 w 549027"/>
              <a:gd name="connsiteY0" fmla="*/ 0 h 309245"/>
              <a:gd name="connsiteX1" fmla="*/ 81916 w 549027"/>
              <a:gd name="connsiteY1" fmla="*/ 0 h 309245"/>
              <a:gd name="connsiteX2" fmla="*/ 81916 w 549027"/>
              <a:gd name="connsiteY2" fmla="*/ 226060 h 309245"/>
              <a:gd name="connsiteX3" fmla="*/ 549027 w 549027"/>
              <a:gd name="connsiteY3" fmla="*/ 226060 h 309245"/>
              <a:gd name="connsiteX4" fmla="*/ 549027 w 549027"/>
              <a:gd name="connsiteY4" fmla="*/ 309245 h 309245"/>
              <a:gd name="connsiteX5" fmla="*/ 0 w 549027"/>
              <a:gd name="connsiteY5" fmla="*/ 309245 h 309245"/>
              <a:gd name="connsiteX6" fmla="*/ 0 w 549027"/>
              <a:gd name="connsiteY6" fmla="*/ 226060 h 309245"/>
              <a:gd name="connsiteX7" fmla="*/ 1 w 549027"/>
              <a:gd name="connsiteY7" fmla="*/ 226060 h 309245"/>
            </a:gdLst>
            <a:ahLst/>
            <a:cxnLst/>
            <a:rect l="l" t="t" r="r" b="b"/>
            <a:pathLst>
              <a:path w="549027" h="309245">
                <a:moveTo>
                  <a:pt x="1" y="0"/>
                </a:moveTo>
                <a:lnTo>
                  <a:pt x="81916" y="0"/>
                </a:lnTo>
                <a:lnTo>
                  <a:pt x="81916" y="226060"/>
                </a:lnTo>
                <a:lnTo>
                  <a:pt x="549027" y="226060"/>
                </a:lnTo>
                <a:lnTo>
                  <a:pt x="549027" y="309245"/>
                </a:lnTo>
                <a:lnTo>
                  <a:pt x="0" y="309245"/>
                </a:lnTo>
                <a:lnTo>
                  <a:pt x="0" y="226060"/>
                </a:lnTo>
                <a:lnTo>
                  <a:pt x="1" y="22606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917952" y="4262400"/>
            <a:ext cx="572768" cy="52656"/>
          </a:xfrm>
          <a:custGeom>
            <a:avLst/>
            <a:gdLst>
              <a:gd name="connsiteX0" fmla="*/ 758190 w 849630"/>
              <a:gd name="connsiteY0" fmla="*/ 0 h 91440"/>
              <a:gd name="connsiteX1" fmla="*/ 849630 w 849630"/>
              <a:gd name="connsiteY1" fmla="*/ 0 h 91440"/>
              <a:gd name="connsiteX2" fmla="*/ 849630 w 849630"/>
              <a:gd name="connsiteY2" fmla="*/ 91440 h 91440"/>
              <a:gd name="connsiteX3" fmla="*/ 758190 w 849630"/>
              <a:gd name="connsiteY3" fmla="*/ 91440 h 91440"/>
              <a:gd name="connsiteX4" fmla="*/ 568643 w 849630"/>
              <a:gd name="connsiteY4" fmla="*/ 0 h 91440"/>
              <a:gd name="connsiteX5" fmla="*/ 660083 w 849630"/>
              <a:gd name="connsiteY5" fmla="*/ 0 h 91440"/>
              <a:gd name="connsiteX6" fmla="*/ 660083 w 849630"/>
              <a:gd name="connsiteY6" fmla="*/ 91440 h 91440"/>
              <a:gd name="connsiteX7" fmla="*/ 568643 w 849630"/>
              <a:gd name="connsiteY7" fmla="*/ 91440 h 91440"/>
              <a:gd name="connsiteX8" fmla="*/ 379095 w 849630"/>
              <a:gd name="connsiteY8" fmla="*/ 0 h 91440"/>
              <a:gd name="connsiteX9" fmla="*/ 470535 w 849630"/>
              <a:gd name="connsiteY9" fmla="*/ 0 h 91440"/>
              <a:gd name="connsiteX10" fmla="*/ 470535 w 849630"/>
              <a:gd name="connsiteY10" fmla="*/ 91440 h 91440"/>
              <a:gd name="connsiteX11" fmla="*/ 379095 w 849630"/>
              <a:gd name="connsiteY11" fmla="*/ 91440 h 91440"/>
              <a:gd name="connsiteX12" fmla="*/ 189547 w 849630"/>
              <a:gd name="connsiteY12" fmla="*/ 0 h 91440"/>
              <a:gd name="connsiteX13" fmla="*/ 280987 w 849630"/>
              <a:gd name="connsiteY13" fmla="*/ 0 h 91440"/>
              <a:gd name="connsiteX14" fmla="*/ 280987 w 849630"/>
              <a:gd name="connsiteY14" fmla="*/ 91440 h 91440"/>
              <a:gd name="connsiteX15" fmla="*/ 189547 w 849630"/>
              <a:gd name="connsiteY15" fmla="*/ 91440 h 91440"/>
              <a:gd name="connsiteX16" fmla="*/ 0 w 849630"/>
              <a:gd name="connsiteY16" fmla="*/ 0 h 91440"/>
              <a:gd name="connsiteX17" fmla="*/ 91440 w 849630"/>
              <a:gd name="connsiteY17" fmla="*/ 0 h 91440"/>
              <a:gd name="connsiteX18" fmla="*/ 91440 w 849630"/>
              <a:gd name="connsiteY18" fmla="*/ 91440 h 91440"/>
              <a:gd name="connsiteX19" fmla="*/ 0 w 849630"/>
              <a:gd name="connsiteY19" fmla="*/ 91440 h 91440"/>
            </a:gdLst>
            <a:ahLst/>
            <a:cxnLst/>
            <a:rect l="l" t="t" r="r" b="b"/>
            <a:pathLst>
              <a:path w="849630" h="91440">
                <a:moveTo>
                  <a:pt x="758190" y="0"/>
                </a:moveTo>
                <a:lnTo>
                  <a:pt x="849630" y="0"/>
                </a:lnTo>
                <a:lnTo>
                  <a:pt x="849630" y="91440"/>
                </a:lnTo>
                <a:lnTo>
                  <a:pt x="758190" y="91440"/>
                </a:lnTo>
                <a:close/>
                <a:moveTo>
                  <a:pt x="568643" y="0"/>
                </a:moveTo>
                <a:lnTo>
                  <a:pt x="660083" y="0"/>
                </a:lnTo>
                <a:lnTo>
                  <a:pt x="660083" y="91440"/>
                </a:lnTo>
                <a:lnTo>
                  <a:pt x="568643" y="91440"/>
                </a:lnTo>
                <a:close/>
                <a:moveTo>
                  <a:pt x="379095" y="0"/>
                </a:moveTo>
                <a:lnTo>
                  <a:pt x="470535" y="0"/>
                </a:lnTo>
                <a:lnTo>
                  <a:pt x="470535" y="91440"/>
                </a:lnTo>
                <a:lnTo>
                  <a:pt x="379095" y="91440"/>
                </a:lnTo>
                <a:close/>
                <a:moveTo>
                  <a:pt x="189547" y="0"/>
                </a:moveTo>
                <a:lnTo>
                  <a:pt x="280987" y="0"/>
                </a:lnTo>
                <a:lnTo>
                  <a:pt x="280987" y="91440"/>
                </a:lnTo>
                <a:lnTo>
                  <a:pt x="189547" y="91440"/>
                </a:lnTo>
                <a:close/>
                <a:moveTo>
                  <a:pt x="0" y="0"/>
                </a:moveTo>
                <a:lnTo>
                  <a:pt x="91440" y="0"/>
                </a:lnTo>
                <a:lnTo>
                  <a:pt x="91440" y="91440"/>
                </a:lnTo>
                <a:lnTo>
                  <a:pt x="0" y="91440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540000">
            <a:off x="361472" y="2035130"/>
            <a:ext cx="568802" cy="568802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64650" y="2035129"/>
            <a:ext cx="568802" cy="568802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60000">
            <a:off x="364650" y="2035130"/>
            <a:ext cx="568802" cy="568802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587035" y="2158554"/>
            <a:ext cx="168951" cy="248375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1">
            <a:off x="1207898" y="3302700"/>
            <a:ext cx="1998726" cy="102108"/>
          </a:xfrm>
          <a:custGeom>
            <a:avLst/>
            <a:gdLst>
              <a:gd name="connsiteX0" fmla="*/ 557336 w 1998726"/>
              <a:gd name="connsiteY0" fmla="*/ 102108 h 102108"/>
              <a:gd name="connsiteX1" fmla="*/ 773430 w 1998726"/>
              <a:gd name="connsiteY1" fmla="*/ 102108 h 102108"/>
              <a:gd name="connsiteX2" fmla="*/ 1732026 w 1998726"/>
              <a:gd name="connsiteY2" fmla="*/ 102108 h 102108"/>
              <a:gd name="connsiteX3" fmla="*/ 1948120 w 1998726"/>
              <a:gd name="connsiteY3" fmla="*/ 102108 h 102108"/>
              <a:gd name="connsiteX4" fmla="*/ 1998726 w 1998726"/>
              <a:gd name="connsiteY4" fmla="*/ 49530 h 102108"/>
              <a:gd name="connsiteX5" fmla="*/ 1681420 w 1998726"/>
              <a:gd name="connsiteY5" fmla="*/ 49530 h 102108"/>
              <a:gd name="connsiteX6" fmla="*/ 1489062 w 1998726"/>
              <a:gd name="connsiteY6" fmla="*/ 49530 h 102108"/>
              <a:gd name="connsiteX7" fmla="*/ 1441390 w 1998726"/>
              <a:gd name="connsiteY7" fmla="*/ 0 h 102108"/>
              <a:gd name="connsiteX8" fmla="*/ 1225296 w 1998726"/>
              <a:gd name="connsiteY8" fmla="*/ 0 h 102108"/>
              <a:gd name="connsiteX9" fmla="*/ 266700 w 1998726"/>
              <a:gd name="connsiteY9" fmla="*/ 0 h 102108"/>
              <a:gd name="connsiteX10" fmla="*/ 50606 w 1998726"/>
              <a:gd name="connsiteY10" fmla="*/ 0 h 102108"/>
              <a:gd name="connsiteX11" fmla="*/ 0 w 1998726"/>
              <a:gd name="connsiteY11" fmla="*/ 52578 h 102108"/>
              <a:gd name="connsiteX12" fmla="*/ 317306 w 1998726"/>
              <a:gd name="connsiteY12" fmla="*/ 52578 h 102108"/>
              <a:gd name="connsiteX13" fmla="*/ 509664 w 1998726"/>
              <a:gd name="connsiteY13" fmla="*/ 52578 h 102108"/>
            </a:gdLst>
            <a:ahLst/>
            <a:cxnLst/>
            <a:rect l="l" t="t" r="r" b="b"/>
            <a:pathLst>
              <a:path w="1998726" h="102108">
                <a:moveTo>
                  <a:pt x="557336" y="102108"/>
                </a:moveTo>
                <a:lnTo>
                  <a:pt x="773430" y="102108"/>
                </a:lnTo>
                <a:lnTo>
                  <a:pt x="1732026" y="102108"/>
                </a:lnTo>
                <a:lnTo>
                  <a:pt x="1948120" y="102108"/>
                </a:lnTo>
                <a:lnTo>
                  <a:pt x="1998726" y="49530"/>
                </a:lnTo>
                <a:lnTo>
                  <a:pt x="1681420" y="49530"/>
                </a:lnTo>
                <a:lnTo>
                  <a:pt x="1489062" y="49530"/>
                </a:lnTo>
                <a:lnTo>
                  <a:pt x="1441390" y="0"/>
                </a:lnTo>
                <a:lnTo>
                  <a:pt x="1225296" y="0"/>
                </a:lnTo>
                <a:lnTo>
                  <a:pt x="266700" y="0"/>
                </a:lnTo>
                <a:lnTo>
                  <a:pt x="50606" y="0"/>
                </a:lnTo>
                <a:lnTo>
                  <a:pt x="0" y="52578"/>
                </a:lnTo>
                <a:lnTo>
                  <a:pt x="317306" y="52578"/>
                </a:lnTo>
                <a:lnTo>
                  <a:pt x="509664" y="52578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4499806" y="3198240"/>
            <a:ext cx="290831" cy="549027"/>
          </a:xfrm>
          <a:custGeom>
            <a:avLst/>
            <a:gdLst>
              <a:gd name="connsiteX0" fmla="*/ 0 w 290831"/>
              <a:gd name="connsiteY0" fmla="*/ 81916 h 549027"/>
              <a:gd name="connsiteX1" fmla="*/ 0 w 290831"/>
              <a:gd name="connsiteY1" fmla="*/ 0 h 549027"/>
              <a:gd name="connsiteX2" fmla="*/ 290831 w 290831"/>
              <a:gd name="connsiteY2" fmla="*/ 0 h 549027"/>
              <a:gd name="connsiteX3" fmla="*/ 290831 w 290831"/>
              <a:gd name="connsiteY3" fmla="*/ 81916 h 549027"/>
              <a:gd name="connsiteX4" fmla="*/ 83186 w 290831"/>
              <a:gd name="connsiteY4" fmla="*/ 81916 h 549027"/>
              <a:gd name="connsiteX5" fmla="*/ 83186 w 290831"/>
              <a:gd name="connsiteY5" fmla="*/ 549027 h 549027"/>
              <a:gd name="connsiteX6" fmla="*/ 1 w 290831"/>
              <a:gd name="connsiteY6" fmla="*/ 549027 h 549027"/>
              <a:gd name="connsiteX7" fmla="*/ 1 w 290831"/>
              <a:gd name="connsiteY7" fmla="*/ 81916 h 549027"/>
            </a:gdLst>
            <a:ahLst/>
            <a:cxnLst/>
            <a:rect l="l" t="t" r="r" b="b"/>
            <a:pathLst>
              <a:path w="290831" h="549027">
                <a:moveTo>
                  <a:pt x="0" y="81916"/>
                </a:moveTo>
                <a:lnTo>
                  <a:pt x="0" y="0"/>
                </a:lnTo>
                <a:lnTo>
                  <a:pt x="290831" y="0"/>
                </a:lnTo>
                <a:lnTo>
                  <a:pt x="290831" y="81916"/>
                </a:lnTo>
                <a:lnTo>
                  <a:pt x="83186" y="81916"/>
                </a:lnTo>
                <a:lnTo>
                  <a:pt x="83186" y="549027"/>
                </a:lnTo>
                <a:lnTo>
                  <a:pt x="1" y="549027"/>
                </a:lnTo>
                <a:lnTo>
                  <a:pt x="1" y="81916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1">
            <a:off x="738161" y="3404162"/>
            <a:ext cx="4128720" cy="814091"/>
          </a:xfrm>
          <a:prstGeom prst="snip2DiagRect">
            <a:avLst>
              <a:gd name="adj1" fmla="val 0"/>
              <a:gd name="adj2" fmla="val 3116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51718" y="3517900"/>
            <a:ext cx="1714500" cy="4445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398032"/>
            <a:ext cx="12192000" cy="4209706"/>
          </a:xfrm>
          <a:custGeom>
            <a:avLst/>
            <a:gdLst>
              <a:gd name="connsiteX0" fmla="*/ 0 w 12192000"/>
              <a:gd name="connsiteY0" fmla="*/ 0 h 4209706"/>
              <a:gd name="connsiteX1" fmla="*/ 12192000 w 12192000"/>
              <a:gd name="connsiteY1" fmla="*/ 0 h 4209706"/>
              <a:gd name="connsiteX2" fmla="*/ 12192000 w 12192000"/>
              <a:gd name="connsiteY2" fmla="*/ 4209706 h 4209706"/>
              <a:gd name="connsiteX3" fmla="*/ 0 w 12192000"/>
              <a:gd name="connsiteY3" fmla="*/ 4209706 h 4209706"/>
            </a:gdLst>
            <a:ahLst/>
            <a:cxnLst/>
            <a:rect l="l" t="t" r="r" b="b"/>
            <a:pathLst>
              <a:path w="12192000" h="4209706">
                <a:moveTo>
                  <a:pt x="0" y="0"/>
                </a:moveTo>
                <a:lnTo>
                  <a:pt x="12192000" y="0"/>
                </a:lnTo>
                <a:lnTo>
                  <a:pt x="12192000" y="4209706"/>
                </a:lnTo>
                <a:lnTo>
                  <a:pt x="0" y="4209706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34898" y="1392492"/>
            <a:ext cx="4241800" cy="12209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3327" tIns="51664" rIns="103327" bIns="51664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9050">
                  <a:noFill/>
                </a:ln>
                <a:solidFill>
                  <a:srgbClr val="79D2FA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1402694" cy="4790691"/>
          </a:xfrm>
          <a:custGeom>
            <a:avLst/>
            <a:gdLst>
              <a:gd name="connsiteX0" fmla="*/ 1017576 w 1402694"/>
              <a:gd name="connsiteY0" fmla="*/ 0 h 4790691"/>
              <a:gd name="connsiteX1" fmla="*/ 1402694 w 1402694"/>
              <a:gd name="connsiteY1" fmla="*/ 0 h 4790691"/>
              <a:gd name="connsiteX2" fmla="*/ 0 w 1402694"/>
              <a:gd name="connsiteY2" fmla="*/ 4790691 h 4790691"/>
              <a:gd name="connsiteX3" fmla="*/ 0 w 1402694"/>
              <a:gd name="connsiteY3" fmla="*/ 3475379 h 4790691"/>
            </a:gdLst>
            <a:ahLst/>
            <a:cxnLst/>
            <a:rect l="l" t="t" r="r" b="b"/>
            <a:pathLst>
              <a:path w="1402694" h="4790691">
                <a:moveTo>
                  <a:pt x="1017576" y="0"/>
                </a:moveTo>
                <a:lnTo>
                  <a:pt x="1402694" y="0"/>
                </a:lnTo>
                <a:lnTo>
                  <a:pt x="0" y="4790691"/>
                </a:lnTo>
                <a:lnTo>
                  <a:pt x="0" y="34753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009139" y="2818116"/>
            <a:ext cx="1182861" cy="4039884"/>
          </a:xfrm>
          <a:custGeom>
            <a:avLst/>
            <a:gdLst>
              <a:gd name="connsiteX0" fmla="*/ 1182861 w 1182861"/>
              <a:gd name="connsiteY0" fmla="*/ 0 h 4039884"/>
              <a:gd name="connsiteX1" fmla="*/ 1182861 w 1182861"/>
              <a:gd name="connsiteY1" fmla="*/ 1315312 h 4039884"/>
              <a:gd name="connsiteX2" fmla="*/ 385118 w 1182861"/>
              <a:gd name="connsiteY2" fmla="*/ 4039884 h 4039884"/>
              <a:gd name="connsiteX3" fmla="*/ 0 w 1182861"/>
              <a:gd name="connsiteY3" fmla="*/ 4039884 h 4039884"/>
            </a:gdLst>
            <a:ahLst/>
            <a:cxnLst/>
            <a:rect l="l" t="t" r="r" b="b"/>
            <a:pathLst>
              <a:path w="1182861" h="4039884">
                <a:moveTo>
                  <a:pt x="1182861" y="0"/>
                </a:moveTo>
                <a:lnTo>
                  <a:pt x="1182861" y="1315312"/>
                </a:lnTo>
                <a:lnTo>
                  <a:pt x="385118" y="4039884"/>
                </a:lnTo>
                <a:lnTo>
                  <a:pt x="0" y="40398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162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58694" y="4640827"/>
            <a:ext cx="1533306" cy="2217173"/>
          </a:xfrm>
          <a:custGeom>
            <a:avLst/>
            <a:gdLst>
              <a:gd name="connsiteX0" fmla="*/ 647155 w 1533306"/>
              <a:gd name="connsiteY0" fmla="*/ 0 h 2217173"/>
              <a:gd name="connsiteX1" fmla="*/ 1533306 w 1533306"/>
              <a:gd name="connsiteY1" fmla="*/ 0 h 2217173"/>
              <a:gd name="connsiteX2" fmla="*/ 1533306 w 1533306"/>
              <a:gd name="connsiteY2" fmla="*/ 382501 h 2217173"/>
              <a:gd name="connsiteX3" fmla="*/ 1506607 w 1533306"/>
              <a:gd name="connsiteY3" fmla="*/ 473968 h 2217173"/>
              <a:gd name="connsiteX4" fmla="*/ 997749 w 1533306"/>
              <a:gd name="connsiteY4" fmla="*/ 2217173 h 2217173"/>
              <a:gd name="connsiteX5" fmla="*/ 0 w 1533306"/>
              <a:gd name="connsiteY5" fmla="*/ 2217173 h 2217173"/>
            </a:gdLst>
            <a:ahLst/>
            <a:cxnLst/>
            <a:rect l="l" t="t" r="r" b="b"/>
            <a:pathLst>
              <a:path w="1533306" h="2217173">
                <a:moveTo>
                  <a:pt x="647155" y="0"/>
                </a:moveTo>
                <a:lnTo>
                  <a:pt x="1533306" y="0"/>
                </a:lnTo>
                <a:lnTo>
                  <a:pt x="1533306" y="382501"/>
                </a:lnTo>
                <a:lnTo>
                  <a:pt x="1506607" y="473968"/>
                </a:lnTo>
                <a:lnTo>
                  <a:pt x="997749" y="2217173"/>
                </a:lnTo>
                <a:lnTo>
                  <a:pt x="0" y="22171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1" y="0"/>
            <a:ext cx="1688971" cy="3875267"/>
          </a:xfrm>
          <a:custGeom>
            <a:avLst/>
            <a:gdLst>
              <a:gd name="connsiteX0" fmla="*/ 997706 w 1688971"/>
              <a:gd name="connsiteY0" fmla="*/ 3875267 h 3875267"/>
              <a:gd name="connsiteX1" fmla="*/ 0 w 1688971"/>
              <a:gd name="connsiteY1" fmla="*/ 3875267 h 3875267"/>
              <a:gd name="connsiteX2" fmla="*/ 1131125 w 1688971"/>
              <a:gd name="connsiteY2" fmla="*/ 0 h 3875267"/>
              <a:gd name="connsiteX3" fmla="*/ 1688971 w 1688971"/>
              <a:gd name="connsiteY3" fmla="*/ 0 h 3875267"/>
              <a:gd name="connsiteX4" fmla="*/ 1688971 w 1688971"/>
              <a:gd name="connsiteY4" fmla="*/ 1507186 h 3875267"/>
            </a:gdLst>
            <a:ahLst/>
            <a:cxnLst/>
            <a:rect l="l" t="t" r="r" b="b"/>
            <a:pathLst>
              <a:path w="1688971" h="3875267">
                <a:moveTo>
                  <a:pt x="997706" y="3875267"/>
                </a:moveTo>
                <a:lnTo>
                  <a:pt x="0" y="3875267"/>
                </a:lnTo>
                <a:lnTo>
                  <a:pt x="1131125" y="0"/>
                </a:lnTo>
                <a:lnTo>
                  <a:pt x="1688971" y="0"/>
                </a:lnTo>
                <a:lnTo>
                  <a:pt x="1688971" y="1507186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100000"/>
                </a:schemeClr>
              </a:gs>
            </a:gsLst>
            <a:lin ang="363105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57529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2042574" y="3779685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4423371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600387" y="3779685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016213" y="3004332"/>
            <a:ext cx="3230151" cy="989866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0000">
                <a:schemeClr val="accent1"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9174442" y="3783810"/>
            <a:ext cx="1259903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1064886" y="3168278"/>
            <a:ext cx="8432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39099" y="3194239"/>
            <a:ext cx="2030163" cy="675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22153" y="3172403"/>
            <a:ext cx="9448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40616" y="3112074"/>
            <a:ext cx="1978913" cy="675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56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实验验证与结果分析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71558" y="3112074"/>
            <a:ext cx="1978913" cy="675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8000">
                      <a:srgbClr val="5AC8F8">
                        <a:alpha val="100000"/>
                      </a:srgbClr>
                    </a:gs>
                    <a:gs pos="93000">
                      <a:srgbClr val="20B4F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95486" y="3079378"/>
            <a:ext cx="944880" cy="701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79D2FA">
                        <a:alpha val="100000"/>
                      </a:srgbClr>
                    </a:gs>
                    <a:gs pos="100000">
                      <a:srgbClr val="20B4F6">
                        <a:alpha val="100000"/>
                      </a:srgbClr>
                    </a:gs>
                  </a:gsLst>
                  <a:lin ang="81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研究背景与问题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833128" y="6036340"/>
            <a:ext cx="56641" cy="56641"/>
            <a:chOff x="2833128" y="6036340"/>
            <a:chExt cx="56641" cy="56641"/>
          </a:xfrm>
        </p:grpSpPr>
        <p:cxnSp>
          <p:nvCxnSpPr>
            <p:cNvPr id="15" name="标题 1"/>
            <p:cNvCxnSpPr/>
            <p:nvPr/>
          </p:nvCxnSpPr>
          <p:spPr>
            <a:xfrm>
              <a:off x="2833128" y="6036340"/>
              <a:ext cx="56641" cy="56641"/>
            </a:xfrm>
            <a:prstGeom prst="line">
              <a:avLst/>
            </a:prstGeom>
            <a:noFill/>
            <a:ln w="22225" cap="sq">
              <a:solidFill>
                <a:schemeClr val="bg1">
                  <a:alpha val="36000"/>
                </a:schemeClr>
              </a:solidFill>
              <a:prstDash val="solid"/>
              <a:miter/>
            </a:ln>
          </p:spPr>
        </p:cxnSp>
      </p:grpSp>
      <p:sp>
        <p:nvSpPr>
          <p:cNvPr id="16" name="标题 1"/>
          <p:cNvSpPr txBox="1"/>
          <p:nvPr/>
        </p:nvSpPr>
        <p:spPr>
          <a:xfrm>
            <a:off x="567480" y="10119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996260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47293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94961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098373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575049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051725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233606" y="1942694"/>
            <a:ext cx="2774265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智能体隐私保护需求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242031" y="3062126"/>
            <a:ext cx="2740440" cy="25065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在多智能体系统中，各智能体的初始状态往往包含敏感信息，需要严格保护其隐私。
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724452" y="1942694"/>
            <a:ext cx="2774266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差分隐私与平均共识的矛盾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720178" y="30748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差分隐私要求在数据发布或计算过程中添加噪声以保护隐私，但传统方法难以实现</a:t>
            </a:r>
            <a:r>
              <a:rPr kumimoji="1" lang="zh-CN" altLang="en-US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18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185282" y="1942694"/>
            <a:ext cx="2773111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研究核心问题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219109" y="30748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如何在保护智能体初始状态隐私的前提下实现差分隐私保护，同时保证智能体状态收敛到初始值的精确平值。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多智能体系统中的隐私挑战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643680" y="694481"/>
            <a:ext cx="2644684" cy="272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gradFill>
                  <a:gsLst>
                    <a:gs pos="1000">
                      <a:srgbClr val="20B4F6">
                        <a:alpha val="100000"/>
                      </a:srgbClr>
                    </a:gs>
                    <a:gs pos="80000">
                      <a:srgbClr val="20B4F6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680" y="3826621"/>
            <a:ext cx="6463176" cy="189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实验验证与结果分析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20000">
            <a:off x="3205483" y="2559062"/>
            <a:ext cx="579870" cy="579870"/>
          </a:xfrm>
          <a:prstGeom prst="arc">
            <a:avLst>
              <a:gd name="adj1" fmla="val 9700972"/>
              <a:gd name="adj2" fmla="val 17771934"/>
            </a:avLst>
          </a:prstGeom>
          <a:noFill/>
          <a:ln w="762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4732">
            <a:off x="3208723" y="2559061"/>
            <a:ext cx="579870" cy="579870"/>
          </a:xfrm>
          <a:prstGeom prst="arc">
            <a:avLst>
              <a:gd name="adj1" fmla="val 18214040"/>
              <a:gd name="adj2" fmla="val 20625439"/>
            </a:avLst>
          </a:prstGeom>
          <a:noFill/>
          <a:ln w="762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40000">
            <a:off x="3208723" y="2559062"/>
            <a:ext cx="579870" cy="579870"/>
          </a:xfrm>
          <a:prstGeom prst="arc">
            <a:avLst>
              <a:gd name="adj1" fmla="val 21014139"/>
              <a:gd name="adj2" fmla="val 4469666"/>
            </a:avLst>
          </a:prstGeom>
          <a:noFill/>
          <a:ln w="762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544951">
            <a:off x="3422488" y="2697835"/>
            <a:ext cx="172239" cy="253208"/>
          </a:xfrm>
          <a:custGeom>
            <a:avLst/>
            <a:gdLst>
              <a:gd name="connsiteX0" fmla="*/ 265175 w 356639"/>
              <a:gd name="connsiteY0" fmla="*/ 0 h 524296"/>
              <a:gd name="connsiteX1" fmla="*/ 356639 w 356639"/>
              <a:gd name="connsiteY1" fmla="*/ 0 h 524296"/>
              <a:gd name="connsiteX2" fmla="*/ 356639 w 356639"/>
              <a:gd name="connsiteY2" fmla="*/ 521734 h 524296"/>
              <a:gd name="connsiteX3" fmla="*/ 345917 w 356639"/>
              <a:gd name="connsiteY3" fmla="*/ 521734 h 524296"/>
              <a:gd name="connsiteX4" fmla="*/ 345921 w 356639"/>
              <a:gd name="connsiteY4" fmla="*/ 522433 h 524296"/>
              <a:gd name="connsiteX5" fmla="*/ 493 w 356639"/>
              <a:gd name="connsiteY5" fmla="*/ 524296 h 524296"/>
              <a:gd name="connsiteX6" fmla="*/ 0 w 356639"/>
              <a:gd name="connsiteY6" fmla="*/ 432834 h 524296"/>
              <a:gd name="connsiteX7" fmla="*/ 265175 w 356639"/>
              <a:gd name="connsiteY7" fmla="*/ 431403 h 524296"/>
            </a:gdLst>
            <a:ahLst/>
            <a:cxnLst/>
            <a:rect l="l" t="t" r="r" b="b"/>
            <a:pathLst>
              <a:path w="356639" h="524296">
                <a:moveTo>
                  <a:pt x="265175" y="0"/>
                </a:moveTo>
                <a:lnTo>
                  <a:pt x="356639" y="0"/>
                </a:lnTo>
                <a:lnTo>
                  <a:pt x="356639" y="521734"/>
                </a:lnTo>
                <a:lnTo>
                  <a:pt x="345917" y="521734"/>
                </a:lnTo>
                <a:lnTo>
                  <a:pt x="345921" y="522433"/>
                </a:lnTo>
                <a:lnTo>
                  <a:pt x="493" y="524296"/>
                </a:lnTo>
                <a:lnTo>
                  <a:pt x="0" y="432834"/>
                </a:lnTo>
                <a:lnTo>
                  <a:pt x="265175" y="431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2128" y="3102864"/>
            <a:ext cx="1267396" cy="519176"/>
          </a:xfrm>
          <a:custGeom>
            <a:avLst/>
            <a:gdLst>
              <a:gd name="connsiteX0" fmla="*/ 77831 w 1267396"/>
              <a:gd name="connsiteY0" fmla="*/ 6096 h 519176"/>
              <a:gd name="connsiteX1" fmla="*/ 1100934 w 1267396"/>
              <a:gd name="connsiteY1" fmla="*/ 0 h 519176"/>
              <a:gd name="connsiteX2" fmla="*/ 1267396 w 1267396"/>
              <a:gd name="connsiteY2" fmla="*/ 239614 h 519176"/>
              <a:gd name="connsiteX3" fmla="*/ 1267396 w 1267396"/>
              <a:gd name="connsiteY3" fmla="*/ 519176 h 519176"/>
              <a:gd name="connsiteX4" fmla="*/ 1211516 w 1267396"/>
              <a:gd name="connsiteY4" fmla="*/ 519176 h 519176"/>
              <a:gd name="connsiteX5" fmla="*/ 1211516 w 1267396"/>
              <a:gd name="connsiteY5" fmla="*/ 297350 h 519176"/>
              <a:gd name="connsiteX6" fmla="*/ 971062 w 1267396"/>
              <a:gd name="connsiteY6" fmla="*/ 56896 h 519176"/>
              <a:gd name="connsiteX7" fmla="*/ 292033 w 1267396"/>
              <a:gd name="connsiteY7" fmla="*/ 56896 h 519176"/>
              <a:gd name="connsiteX8" fmla="*/ 0 w 1267396"/>
              <a:gd name="connsiteY8" fmla="*/ 56896 h 519176"/>
              <a:gd name="connsiteX9" fmla="*/ 17363 w 1267396"/>
              <a:gd name="connsiteY9" fmla="*/ 31143 h 519176"/>
              <a:gd name="connsiteX10" fmla="*/ 77831 w 1267396"/>
              <a:gd name="connsiteY10" fmla="*/ 6096 h 519176"/>
            </a:gdLst>
            <a:ahLst/>
            <a:cxnLst/>
            <a:rect l="l" t="t" r="r" b="b"/>
            <a:pathLst>
              <a:path w="1267396" h="519176">
                <a:moveTo>
                  <a:pt x="77831" y="6096"/>
                </a:moveTo>
                <a:lnTo>
                  <a:pt x="1100934" y="0"/>
                </a:lnTo>
                <a:lnTo>
                  <a:pt x="1267396" y="239614"/>
                </a:lnTo>
                <a:lnTo>
                  <a:pt x="1267396" y="519176"/>
                </a:lnTo>
                <a:lnTo>
                  <a:pt x="1211516" y="519176"/>
                </a:lnTo>
                <a:lnTo>
                  <a:pt x="1211516" y="297350"/>
                </a:lnTo>
                <a:lnTo>
                  <a:pt x="971062" y="56896"/>
                </a:lnTo>
                <a:lnTo>
                  <a:pt x="292033" y="56896"/>
                </a:lnTo>
                <a:lnTo>
                  <a:pt x="0" y="56896"/>
                </a:lnTo>
                <a:lnTo>
                  <a:pt x="17363" y="31143"/>
                </a:lnTo>
                <a:cubicBezTo>
                  <a:pt x="32838" y="15668"/>
                  <a:pt x="54217" y="6096"/>
                  <a:pt x="77831" y="609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54819" y="3138932"/>
            <a:ext cx="1945640" cy="528320"/>
          </a:xfrm>
          <a:custGeom>
            <a:avLst/>
            <a:gdLst>
              <a:gd name="connsiteX0" fmla="*/ 88055 w 1945640"/>
              <a:gd name="connsiteY0" fmla="*/ 0 h 528320"/>
              <a:gd name="connsiteX1" fmla="*/ 141846 w 1945640"/>
              <a:gd name="connsiteY1" fmla="*/ 0 h 528320"/>
              <a:gd name="connsiteX2" fmla="*/ 588886 w 1945640"/>
              <a:gd name="connsiteY2" fmla="*/ 447040 h 528320"/>
              <a:gd name="connsiteX3" fmla="*/ 1864360 w 1945640"/>
              <a:gd name="connsiteY3" fmla="*/ 447040 h 528320"/>
              <a:gd name="connsiteX4" fmla="*/ 1945640 w 1945640"/>
              <a:gd name="connsiteY4" fmla="*/ 528320 h 528320"/>
              <a:gd name="connsiteX5" fmla="*/ 670166 w 1945640"/>
              <a:gd name="connsiteY5" fmla="*/ 528320 h 528320"/>
              <a:gd name="connsiteX6" fmla="*/ 0 w 1945640"/>
              <a:gd name="connsiteY6" fmla="*/ 528320 h 528320"/>
              <a:gd name="connsiteX7" fmla="*/ 0 w 1945640"/>
              <a:gd name="connsiteY7" fmla="*/ 88055 h 528320"/>
              <a:gd name="connsiteX8" fmla="*/ 88055 w 1945640"/>
              <a:gd name="connsiteY8" fmla="*/ 0 h 528320"/>
            </a:gdLst>
            <a:ahLst/>
            <a:cxnLst/>
            <a:rect l="l" t="t" r="r" b="b"/>
            <a:pathLst>
              <a:path w="1945640" h="528320">
                <a:moveTo>
                  <a:pt x="88055" y="0"/>
                </a:moveTo>
                <a:lnTo>
                  <a:pt x="141846" y="0"/>
                </a:lnTo>
                <a:lnTo>
                  <a:pt x="588886" y="447040"/>
                </a:lnTo>
                <a:lnTo>
                  <a:pt x="1864360" y="447040"/>
                </a:lnTo>
                <a:lnTo>
                  <a:pt x="1945640" y="528320"/>
                </a:lnTo>
                <a:lnTo>
                  <a:pt x="670166" y="528320"/>
                </a:lnTo>
                <a:lnTo>
                  <a:pt x="0" y="528320"/>
                </a:lnTo>
                <a:lnTo>
                  <a:pt x="0" y="88055"/>
                </a:lnTo>
                <a:cubicBezTo>
                  <a:pt x="0" y="39424"/>
                  <a:pt x="39424" y="0"/>
                  <a:pt x="88055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21360" y="3138932"/>
            <a:ext cx="2300046" cy="554228"/>
          </a:xfrm>
          <a:custGeom>
            <a:avLst/>
            <a:gdLst>
              <a:gd name="connsiteX0" fmla="*/ 3893790 w 4134244"/>
              <a:gd name="connsiteY0" fmla="*/ 0 h 528320"/>
              <a:gd name="connsiteX1" fmla="*/ 3214761 w 4134244"/>
              <a:gd name="connsiteY1" fmla="*/ 0 h 528320"/>
              <a:gd name="connsiteX2" fmla="*/ 3021300 w 4134244"/>
              <a:gd name="connsiteY2" fmla="*/ 0 h 528320"/>
              <a:gd name="connsiteX3" fmla="*/ 2342271 w 4134244"/>
              <a:gd name="connsiteY3" fmla="*/ 0 h 528320"/>
              <a:gd name="connsiteX4" fmla="*/ 872490 w 4134244"/>
              <a:gd name="connsiteY4" fmla="*/ 0 h 528320"/>
              <a:gd name="connsiteX5" fmla="*/ 0 w 4134244"/>
              <a:gd name="connsiteY5" fmla="*/ 0 h 528320"/>
              <a:gd name="connsiteX6" fmla="*/ 447040 w 4134244"/>
              <a:gd name="connsiteY6" fmla="*/ 447040 h 528320"/>
              <a:gd name="connsiteX7" fmla="*/ 1319530 w 4134244"/>
              <a:gd name="connsiteY7" fmla="*/ 447040 h 528320"/>
              <a:gd name="connsiteX8" fmla="*/ 1722514 w 4134244"/>
              <a:gd name="connsiteY8" fmla="*/ 447040 h 528320"/>
              <a:gd name="connsiteX9" fmla="*/ 1803794 w 4134244"/>
              <a:gd name="connsiteY9" fmla="*/ 528320 h 528320"/>
              <a:gd name="connsiteX10" fmla="*/ 2287359 w 4134244"/>
              <a:gd name="connsiteY10" fmla="*/ 528320 h 528320"/>
              <a:gd name="connsiteX11" fmla="*/ 2676284 w 4134244"/>
              <a:gd name="connsiteY11" fmla="*/ 528320 h 528320"/>
              <a:gd name="connsiteX12" fmla="*/ 3159849 w 4134244"/>
              <a:gd name="connsiteY12" fmla="*/ 528320 h 528320"/>
              <a:gd name="connsiteX13" fmla="*/ 3261754 w 4134244"/>
              <a:gd name="connsiteY13" fmla="*/ 528320 h 528320"/>
              <a:gd name="connsiteX14" fmla="*/ 4134244 w 4134244"/>
              <a:gd name="connsiteY14" fmla="*/ 528320 h 528320"/>
              <a:gd name="connsiteX15" fmla="*/ 4134244 w 4134244"/>
              <a:gd name="connsiteY15" fmla="*/ 240454 h 528320"/>
            </a:gdLst>
            <a:ahLst/>
            <a:cxnLst/>
            <a:rect l="l" t="t" r="r" b="b"/>
            <a:pathLst>
              <a:path w="4134244" h="528320">
                <a:moveTo>
                  <a:pt x="3893790" y="0"/>
                </a:moveTo>
                <a:lnTo>
                  <a:pt x="3214761" y="0"/>
                </a:lnTo>
                <a:lnTo>
                  <a:pt x="3021300" y="0"/>
                </a:lnTo>
                <a:lnTo>
                  <a:pt x="2342271" y="0"/>
                </a:lnTo>
                <a:lnTo>
                  <a:pt x="872490" y="0"/>
                </a:lnTo>
                <a:lnTo>
                  <a:pt x="0" y="0"/>
                </a:lnTo>
                <a:lnTo>
                  <a:pt x="447040" y="447040"/>
                </a:lnTo>
                <a:lnTo>
                  <a:pt x="1319530" y="447040"/>
                </a:lnTo>
                <a:lnTo>
                  <a:pt x="1722514" y="447040"/>
                </a:lnTo>
                <a:lnTo>
                  <a:pt x="1803794" y="528320"/>
                </a:lnTo>
                <a:lnTo>
                  <a:pt x="2287359" y="528320"/>
                </a:lnTo>
                <a:lnTo>
                  <a:pt x="2676284" y="528320"/>
                </a:lnTo>
                <a:lnTo>
                  <a:pt x="3159849" y="528320"/>
                </a:lnTo>
                <a:lnTo>
                  <a:pt x="3261754" y="528320"/>
                </a:lnTo>
                <a:lnTo>
                  <a:pt x="4134244" y="528320"/>
                </a:lnTo>
                <a:lnTo>
                  <a:pt x="4134244" y="240454"/>
                </a:lnTo>
                <a:close/>
              </a:path>
            </a:pathLst>
          </a:custGeom>
          <a:solidFill>
            <a:schemeClr val="tx1"/>
          </a:solidFill>
          <a:ln w="12700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2829687" y="3406878"/>
            <a:ext cx="283583" cy="237023"/>
          </a:xfrm>
          <a:custGeom>
            <a:avLst/>
            <a:gdLst>
              <a:gd name="connsiteX0" fmla="*/ 330926 w 356381"/>
              <a:gd name="connsiteY0" fmla="*/ 94223 h 297869"/>
              <a:gd name="connsiteX1" fmla="*/ 356381 w 356381"/>
              <a:gd name="connsiteY1" fmla="*/ 119678 h 297869"/>
              <a:gd name="connsiteX2" fmla="*/ 203646 w 356381"/>
              <a:gd name="connsiteY2" fmla="*/ 272414 h 297869"/>
              <a:gd name="connsiteX3" fmla="*/ 178191 w 356381"/>
              <a:gd name="connsiteY3" fmla="*/ 297869 h 297869"/>
              <a:gd name="connsiteX4" fmla="*/ 152735 w 356381"/>
              <a:gd name="connsiteY4" fmla="*/ 272414 h 297869"/>
              <a:gd name="connsiteX5" fmla="*/ 0 w 356381"/>
              <a:gd name="connsiteY5" fmla="*/ 119678 h 297869"/>
              <a:gd name="connsiteX6" fmla="*/ 25456 w 356381"/>
              <a:gd name="connsiteY6" fmla="*/ 94223 h 297869"/>
              <a:gd name="connsiteX7" fmla="*/ 162920 w 356381"/>
              <a:gd name="connsiteY7" fmla="*/ 231687 h 297869"/>
              <a:gd name="connsiteX8" fmla="*/ 162920 w 356381"/>
              <a:gd name="connsiteY8" fmla="*/ 0 h 297869"/>
              <a:gd name="connsiteX9" fmla="*/ 198920 w 356381"/>
              <a:gd name="connsiteY9" fmla="*/ 0 h 297869"/>
              <a:gd name="connsiteX10" fmla="*/ 198920 w 356381"/>
              <a:gd name="connsiteY10" fmla="*/ 226228 h 297869"/>
            </a:gdLst>
            <a:ahLst/>
            <a:cxnLst/>
            <a:rect l="l" t="t" r="r" b="b"/>
            <a:pathLst>
              <a:path w="356381" h="297869">
                <a:moveTo>
                  <a:pt x="330926" y="94223"/>
                </a:moveTo>
                <a:lnTo>
                  <a:pt x="356381" y="119678"/>
                </a:lnTo>
                <a:lnTo>
                  <a:pt x="203646" y="272414"/>
                </a:lnTo>
                <a:lnTo>
                  <a:pt x="178191" y="297869"/>
                </a:lnTo>
                <a:lnTo>
                  <a:pt x="152735" y="272414"/>
                </a:lnTo>
                <a:lnTo>
                  <a:pt x="0" y="119678"/>
                </a:lnTo>
                <a:lnTo>
                  <a:pt x="25456" y="94223"/>
                </a:lnTo>
                <a:lnTo>
                  <a:pt x="162920" y="231687"/>
                </a:lnTo>
                <a:lnTo>
                  <a:pt x="162920" y="0"/>
                </a:lnTo>
                <a:lnTo>
                  <a:pt x="198920" y="0"/>
                </a:lnTo>
                <a:lnTo>
                  <a:pt x="198920" y="22622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6767" y="3242307"/>
            <a:ext cx="1081489" cy="379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2151888" y="3115834"/>
            <a:ext cx="195072" cy="627888"/>
          </a:xfrm>
          <a:custGeom>
            <a:avLst/>
            <a:gdLst>
              <a:gd name="connsiteX0" fmla="*/ 0 w 195072"/>
              <a:gd name="connsiteY0" fmla="*/ 152400 h 627888"/>
              <a:gd name="connsiteX1" fmla="*/ 97536 w 195072"/>
              <a:gd name="connsiteY1" fmla="*/ 0 h 627888"/>
              <a:gd name="connsiteX2" fmla="*/ 195072 w 195072"/>
              <a:gd name="connsiteY2" fmla="*/ 152400 h 627888"/>
              <a:gd name="connsiteX3" fmla="*/ 0 w 195072"/>
              <a:gd name="connsiteY3" fmla="*/ 390144 h 627888"/>
              <a:gd name="connsiteX4" fmla="*/ 97536 w 195072"/>
              <a:gd name="connsiteY4" fmla="*/ 237744 h 627888"/>
              <a:gd name="connsiteX5" fmla="*/ 195072 w 195072"/>
              <a:gd name="connsiteY5" fmla="*/ 390144 h 627888"/>
              <a:gd name="connsiteX6" fmla="*/ 0 w 195072"/>
              <a:gd name="connsiteY6" fmla="*/ 627888 h 627888"/>
              <a:gd name="connsiteX7" fmla="*/ 97536 w 195072"/>
              <a:gd name="connsiteY7" fmla="*/ 475488 h 627888"/>
              <a:gd name="connsiteX8" fmla="*/ 195072 w 195072"/>
              <a:gd name="connsiteY8" fmla="*/ 627888 h 627888"/>
            </a:gdLst>
            <a:ahLst/>
            <a:cxnLst/>
            <a:rect l="l" t="t" r="r" b="b"/>
            <a:pathLst>
              <a:path w="195072" h="627888">
                <a:moveTo>
                  <a:pt x="0" y="152400"/>
                </a:moveTo>
                <a:lnTo>
                  <a:pt x="97536" y="0"/>
                </a:lnTo>
                <a:lnTo>
                  <a:pt x="195072" y="152400"/>
                </a:lnTo>
                <a:close/>
                <a:moveTo>
                  <a:pt x="0" y="390144"/>
                </a:moveTo>
                <a:lnTo>
                  <a:pt x="97536" y="237744"/>
                </a:lnTo>
                <a:lnTo>
                  <a:pt x="195072" y="390144"/>
                </a:lnTo>
                <a:close/>
                <a:moveTo>
                  <a:pt x="0" y="627888"/>
                </a:moveTo>
                <a:lnTo>
                  <a:pt x="97536" y="475488"/>
                </a:lnTo>
                <a:lnTo>
                  <a:pt x="195072" y="627888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>
            <p:custDataLst>
              <p:tags r:id="rId1"/>
            </p:custDataLst>
          </p:nvPr>
        </p:nvSpPr>
        <p:spPr>
          <a:xfrm>
            <a:off x="7967976" y="1700416"/>
            <a:ext cx="3402338" cy="34023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-169073" y="4055800"/>
            <a:ext cx="13118156" cy="2078935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69428" y="4055165"/>
            <a:ext cx="13118156" cy="2078935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0" y="996950"/>
            <a:ext cx="4255135" cy="4178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164705" y="974090"/>
            <a:ext cx="4258945" cy="4201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23570" y="1024255"/>
            <a:ext cx="4337685" cy="4150995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1369195" y="2492965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采用随机网络拓扑，设置50个智能体代理，进行100次噪声实现，重复模拟10000次，涵盖25组不同初始条件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1415550" y="182620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仿真环境与参数设置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2712272" y="1312469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7164705" y="974090"/>
            <a:ext cx="4258945" cy="420116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7896356" y="2369140"/>
            <a:ext cx="2788656" cy="2119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1.函数φ与变量alpha和s的关系图
2.方差与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变量</a:t>
            </a:r>
            <a:r>
              <a:rPr kumimoji="1" lang="en-US" altLang="zh-CN" sz="1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s的对比图
3.时间与噪声增益参数s的对比图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7896356" y="1826202"/>
            <a:ext cx="2788656" cy="29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评估指标与结果展示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9192442" y="1312469"/>
            <a:ext cx="102504" cy="1025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仿真设置与实验设计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2433" y="1433400"/>
            <a:ext cx="53092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复现对比：Fig1
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251700" y="2971800"/>
            <a:ext cx="3695700" cy="223520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78192" y="2269509"/>
            <a:ext cx="4688816" cy="3102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50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60033" y="1433400"/>
            <a:ext cx="57283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17500" y="2344057"/>
            <a:ext cx="5638800" cy="24166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251700" y="2345047"/>
            <a:ext cx="3924300" cy="26841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350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94133" y="1344500"/>
            <a:ext cx="54108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60033" y="1433400"/>
            <a:ext cx="5728333" cy="4249527"/>
          </a:xfrm>
          <a:prstGeom prst="roundRect">
            <a:avLst>
              <a:gd name="adj" fmla="val 751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78997"/>
            <a:ext cx="11518900" cy="576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8800" y="43299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复现对比：Fig4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4032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80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0" y="378997"/>
            <a:ext cx="487643" cy="576000"/>
          </a:xfrm>
          <a:custGeom>
            <a:avLst/>
            <a:gdLst>
              <a:gd name="connsiteX0" fmla="*/ 2099494 w 7138827"/>
              <a:gd name="connsiteY0" fmla="*/ 0 h 6858000"/>
              <a:gd name="connsiteX1" fmla="*/ 3951636 w 7138827"/>
              <a:gd name="connsiteY1" fmla="*/ 0 h 6858000"/>
              <a:gd name="connsiteX2" fmla="*/ 3951636 w 7138827"/>
              <a:gd name="connsiteY2" fmla="*/ 6091 h 6858000"/>
              <a:gd name="connsiteX3" fmla="*/ 7138827 w 7138827"/>
              <a:gd name="connsiteY3" fmla="*/ 6091 h 6858000"/>
              <a:gd name="connsiteX4" fmla="*/ 7138827 w 7138827"/>
              <a:gd name="connsiteY4" fmla="*/ 6851909 h 6858000"/>
              <a:gd name="connsiteX5" fmla="*/ 3942227 w 7138827"/>
              <a:gd name="connsiteY5" fmla="*/ 6851909 h 6858000"/>
              <a:gd name="connsiteX6" fmla="*/ 3942227 w 7138827"/>
              <a:gd name="connsiteY6" fmla="*/ 6858000 h 6858000"/>
              <a:gd name="connsiteX7" fmla="*/ 0 w 7138827"/>
              <a:gd name="connsiteY7" fmla="*/ 6858000 h 6858000"/>
              <a:gd name="connsiteX8" fmla="*/ 12320 w 7138827"/>
              <a:gd name="connsiteY8" fmla="*/ 6679868 h 6858000"/>
              <a:gd name="connsiteX9" fmla="*/ 66315 w 7138827"/>
              <a:gd name="connsiteY9" fmla="*/ 6277439 h 6858000"/>
              <a:gd name="connsiteX10" fmla="*/ 396074 w 7138827"/>
              <a:gd name="connsiteY10" fmla="*/ 5233729 h 6858000"/>
              <a:gd name="connsiteX11" fmla="*/ 1208459 w 7138827"/>
              <a:gd name="connsiteY11" fmla="*/ 4096939 h 6858000"/>
              <a:gd name="connsiteX12" fmla="*/ 1626523 w 7138827"/>
              <a:gd name="connsiteY12" fmla="*/ 3738371 h 6858000"/>
              <a:gd name="connsiteX13" fmla="*/ 2115373 w 7138827"/>
              <a:gd name="connsiteY13" fmla="*/ 3363447 h 6858000"/>
              <a:gd name="connsiteX14" fmla="*/ 2626950 w 7138827"/>
              <a:gd name="connsiteY14" fmla="*/ 2870110 h 6858000"/>
              <a:gd name="connsiteX15" fmla="*/ 2979872 w 7138827"/>
              <a:gd name="connsiteY15" fmla="*/ 2334503 h 6858000"/>
              <a:gd name="connsiteX16" fmla="*/ 3114931 w 7138827"/>
              <a:gd name="connsiteY16" fmla="*/ 1660362 h 6858000"/>
              <a:gd name="connsiteX17" fmla="*/ 3040091 w 7138827"/>
              <a:gd name="connsiteY17" fmla="*/ 1266040 h 6858000"/>
              <a:gd name="connsiteX18" fmla="*/ 2721623 w 7138827"/>
              <a:gd name="connsiteY18" fmla="*/ 667607 h 6858000"/>
              <a:gd name="connsiteX19" fmla="*/ 2124203 w 7138827"/>
              <a:gd name="connsiteY19" fmla="*/ 23865 h 6858000"/>
            </a:gdLst>
            <a:ahLst/>
            <a:cxnLst/>
            <a:rect l="l" t="t" r="r" b="b"/>
            <a:pathLst>
              <a:path w="7138827" h="6858000">
                <a:moveTo>
                  <a:pt x="2099494" y="0"/>
                </a:moveTo>
                <a:lnTo>
                  <a:pt x="3951636" y="0"/>
                </a:lnTo>
                <a:lnTo>
                  <a:pt x="3951636" y="6091"/>
                </a:lnTo>
                <a:lnTo>
                  <a:pt x="7138827" y="6091"/>
                </a:lnTo>
                <a:lnTo>
                  <a:pt x="7138827" y="6851909"/>
                </a:lnTo>
                <a:lnTo>
                  <a:pt x="3942227" y="6851909"/>
                </a:lnTo>
                <a:lnTo>
                  <a:pt x="3942227" y="6858000"/>
                </a:lnTo>
                <a:lnTo>
                  <a:pt x="0" y="6858000"/>
                </a:lnTo>
                <a:lnTo>
                  <a:pt x="12320" y="6679868"/>
                </a:lnTo>
                <a:cubicBezTo>
                  <a:pt x="24286" y="6544764"/>
                  <a:pt x="42284" y="6410617"/>
                  <a:pt x="66315" y="6277439"/>
                </a:cubicBezTo>
                <a:cubicBezTo>
                  <a:pt x="129642" y="5916498"/>
                  <a:pt x="240528" y="5565529"/>
                  <a:pt x="396074" y="5233729"/>
                </a:cubicBezTo>
                <a:cubicBezTo>
                  <a:pt x="596390" y="4809080"/>
                  <a:pt x="871582" y="4423992"/>
                  <a:pt x="1208459" y="4096939"/>
                </a:cubicBezTo>
                <a:cubicBezTo>
                  <a:pt x="1339723" y="3968293"/>
                  <a:pt x="1479391" y="3848505"/>
                  <a:pt x="1626523" y="3738371"/>
                </a:cubicBezTo>
                <a:cubicBezTo>
                  <a:pt x="1791114" y="3615617"/>
                  <a:pt x="1957441" y="3494887"/>
                  <a:pt x="2115373" y="3363447"/>
                </a:cubicBezTo>
                <a:cubicBezTo>
                  <a:pt x="2297769" y="3211307"/>
                  <a:pt x="2471914" y="3050479"/>
                  <a:pt x="2626950" y="2870110"/>
                </a:cubicBezTo>
                <a:cubicBezTo>
                  <a:pt x="2767512" y="2706533"/>
                  <a:pt x="2890410" y="2531230"/>
                  <a:pt x="2979872" y="2334503"/>
                </a:cubicBezTo>
                <a:cubicBezTo>
                  <a:pt x="3077005" y="2120260"/>
                  <a:pt x="3126946" y="1896753"/>
                  <a:pt x="3114931" y="1660362"/>
                </a:cubicBezTo>
                <a:cubicBezTo>
                  <a:pt x="3107780" y="1526155"/>
                  <a:pt x="3082608" y="1393529"/>
                  <a:pt x="3040091" y="1266040"/>
                </a:cubicBezTo>
                <a:cubicBezTo>
                  <a:pt x="2967713" y="1048901"/>
                  <a:pt x="2856392" y="851885"/>
                  <a:pt x="2721623" y="667607"/>
                </a:cubicBezTo>
                <a:cubicBezTo>
                  <a:pt x="2547911" y="429624"/>
                  <a:pt x="2343514" y="219723"/>
                  <a:pt x="2124203" y="2386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230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论文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0250" y="1612900"/>
            <a:ext cx="1714500" cy="355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个人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1000" y="2527300"/>
            <a:ext cx="548640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175500" y="2165350"/>
            <a:ext cx="3860800" cy="1104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7150100" y="3670300"/>
            <a:ext cx="3886200" cy="1219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0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1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2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13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4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5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6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7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8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19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20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1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2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23.xml><?xml version="1.0" encoding="utf-8"?>
<p:tagLst xmlns:p="http://schemas.openxmlformats.org/presentationml/2006/main">
  <p:tag name="KSO_WM_DIAGRAM_VIRTUALLY_FRAME" val="{&quot;height&quot;:376.6915748031496,&quot;left&quot;:49.1,&quot;top&quot;:76.7,&quot;width&quot;:868.9}"/>
</p:tagLst>
</file>

<file path=ppt/tags/tag3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4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5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6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7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8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ags/tag9.xml><?xml version="1.0" encoding="utf-8"?>
<p:tagLst xmlns:p="http://schemas.openxmlformats.org/presentationml/2006/main">
  <p:tag name="KSO_WM_DIAGRAM_VIRTUALLY_FRAME" val="{&quot;height&quot;:331.2,&quot;left&quot;:78.44566929133859,&quot;top&quot;:134.11299212598425,&quot;width&quot;:803.108740157480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4F6"/>
      </a:accent1>
      <a:accent2>
        <a:srgbClr val="11B38A"/>
      </a:accent2>
      <a:accent3>
        <a:srgbClr val="1CC1C9"/>
      </a:accent3>
      <a:accent4>
        <a:srgbClr val="AE8201"/>
      </a:accent4>
      <a:accent5>
        <a:srgbClr val="D16602"/>
      </a:accent5>
      <a:accent6>
        <a:srgbClr val="2D59C6"/>
      </a:accent6>
      <a:hlink>
        <a:srgbClr val="0563C1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WPS 演示</Application>
  <PresentationFormat/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Source Han Sans CN Bold</vt:lpstr>
      <vt:lpstr>Source Han Sans</vt:lpstr>
      <vt:lpstr>OPPOSans H</vt:lpstr>
      <vt:lpstr>OPPOSans B</vt:lpstr>
      <vt:lpstr>等线</vt:lpstr>
      <vt:lpstr>微软雅黑</vt:lpstr>
      <vt:lpstr>Arial Unicode MS</vt:lpstr>
      <vt:lpstr>Calibri</vt:lpstr>
      <vt:lpstr>MiSans VF Medium</vt:lpstr>
      <vt:lpstr>华文新魏</vt:lpstr>
      <vt:lpstr>汉仪范笑歌隶书繁</vt:lpstr>
      <vt:lpstr>汉仪书宋二简</vt:lpstr>
      <vt:lpstr>289-上首江湖书法体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wps2022</cp:lastModifiedBy>
  <cp:revision>3</cp:revision>
  <dcterms:created xsi:type="dcterms:W3CDTF">2025-04-04T14:32:00Z</dcterms:created>
  <dcterms:modified xsi:type="dcterms:W3CDTF">2025-04-04T14:41:19Z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9C4D30D1C6A54F1E9FF5DBE97DCF9767_12</vt:lpwstr>
  </property>
  <property fmtid="{D5CDD505-2E9C-101B-9397-08002B2CF9AE}" pid="3" name="KSOProductBuildVer">
    <vt:lpwstr>2052-12.1.0.20305</vt:lpwstr>
  </property>
</Properties>
</file>